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1" r:id="rId4"/>
    <p:sldId id="273" r:id="rId5"/>
    <p:sldId id="257" r:id="rId6"/>
    <p:sldId id="275" r:id="rId7"/>
    <p:sldId id="259" r:id="rId8"/>
    <p:sldId id="260" r:id="rId9"/>
    <p:sldId id="274" r:id="rId10"/>
    <p:sldId id="261" r:id="rId11"/>
    <p:sldId id="262" r:id="rId12"/>
    <p:sldId id="263" r:id="rId13"/>
    <p:sldId id="266" r:id="rId14"/>
    <p:sldId id="267" r:id="rId15"/>
    <p:sldId id="268" r:id="rId16"/>
    <p:sldId id="276" r:id="rId17"/>
    <p:sldId id="277" r:id="rId18"/>
    <p:sldId id="264" r:id="rId19"/>
    <p:sldId id="269" r:id="rId20"/>
    <p:sldId id="265" r:id="rId21"/>
    <p:sldId id="270" r:id="rId22"/>
    <p:sldId id="271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8DB8B-0EF5-4B6F-9EE2-3EAE1570766D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75EAC-25FF-46F0-8B1C-F901AAFA5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7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75EAC-25FF-46F0-8B1C-F901AAFA53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64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09D4A-74AF-40C1-AB50-7EAA2D55E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9EA62-1D5C-415B-8076-B17944A82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87CA0-EAC5-4150-9DE8-79DD2CCE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827113-9EA1-4883-9613-0EBDE80B2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2DEA15-4AE1-4EAF-8DF3-253C3867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26321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D5E20-ED81-4DED-8FFD-8C299D2A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2365AA-66FF-4DE1-8654-4032793E6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916CD3-FB89-4625-9DFF-C8C1FF02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AE5E76-25B2-4AFA-B32F-8BF27AD9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4863C-C939-4073-833E-11182510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7381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FA7770-9AE1-4399-BAB9-F7C73A1E5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849074-3181-46F9-A88A-FBFF9F669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62F9FF-B501-4C4F-B79C-96A9F041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7C37DE-ED50-4F47-9EAB-EBCB6FBA2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9FAF68-3566-436C-8AF7-890A2ABD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7243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A0684-BB93-483A-8F08-B5A2D783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0D9790-D60C-4E76-B10E-41ACE8A38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5A4B1D-2AE7-4BE1-B4E5-154CF945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C2CAFF-20C2-471A-8852-468B313D0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79CB3-39ED-4C41-9193-8D5E510F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14774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661EA-3BA6-464C-8084-62CB29A3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59BC63-0BEA-4160-93BF-4597DCFAC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03172D-E52D-41C1-93C8-70DC25CA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557B5-3EDC-43A9-A4DE-E9B5F0BE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F929DB-CD37-4324-931B-4EA5F842D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20030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3D7B8-E252-41CF-9565-D84C35D9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175DA2-897F-4699-9C60-C2AA4EB12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FD0B95-4B8E-4FC8-B870-218E32144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B88BA-96DC-49C3-BF3E-EE57E5A6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02F7BC-23B7-46FD-B800-A89BF647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CBCA05-B367-4427-85CB-828CBA31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5304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3504E-AF76-417F-ABE7-A4DBC15A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47E5A5-4068-4DEA-8648-5AF635909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639E3C-E80E-4D5C-AC42-7730C3D26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324966-E488-45CE-BF9D-146F1B943B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7B6542-65DA-4F94-8ABA-5DD58064CA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4D588E-2211-41B3-B005-7D69D64A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93BC0A-B314-438A-8C2F-15DD0F1E1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0CD171-A31C-49DA-86B1-572F4AD3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5246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A39A7-E5D0-415B-8DB2-B3FDB244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05D61B-6B11-4DA0-87EF-3A416C98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28899F-3198-4526-BFE1-61B272E7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8F78BE-E022-4CE3-82BA-E1243F02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71930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265036-A1D4-4142-9ABD-04590265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8B567C-34D3-47E1-930D-C500EEC5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34FCD3-A1DB-4A99-B264-1FD88851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5190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66A04-411F-4FE6-B485-17692EC5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15D70-1995-4B50-B4DB-E2B97464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DCA04F-7DEC-4551-BFAD-777AE9C81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F43C20-95F8-4292-B7BA-F8F0301FB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8B905F-A77F-4FBA-A9F4-831CA7E51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E4B3AC-63FB-46EC-98CE-87A931DD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43473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5CD2B-04D1-4D27-B194-E7775579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D73C8E-C6AC-4518-A988-B774A19E7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5C3D42-8ACE-4720-81B9-86248699D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8B7C81-C64D-4BAA-B544-C3D75672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A895FF-9CC2-4066-9655-0285DBBC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C96D0B-211D-4A30-94BB-D7A4F096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8392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73E297-97F0-4A90-A50B-15354130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419F84-FF30-40AB-A64E-D5E543138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78EBA0-350E-49CC-ACAC-1F01D2FB2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2379F-C051-466A-8523-E4D9C55BB9B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417B89-4A4B-4121-A728-A193C645F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7F602-FF99-4D0C-9C9F-F2F8FA144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C65B5-C294-4780-A5B5-A261FAD091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9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C30FD7D-708D-4EE2-BA2F-3F788C54344A}"/>
              </a:ext>
            </a:extLst>
          </p:cNvPr>
          <p:cNvSpPr txBox="1"/>
          <p:nvPr/>
        </p:nvSpPr>
        <p:spPr>
          <a:xfrm>
            <a:off x="4069079" y="1137920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智能手机的前世今生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96131A-DDEE-48CF-A1A0-045C4212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4" y="1641960"/>
            <a:ext cx="8681991" cy="40781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EE32B2-3A58-461C-B88E-6A51445C7C25}"/>
              </a:ext>
            </a:extLst>
          </p:cNvPr>
          <p:cNvSpPr txBox="1"/>
          <p:nvPr/>
        </p:nvSpPr>
        <p:spPr>
          <a:xfrm>
            <a:off x="8410075" y="5943600"/>
            <a:ext cx="405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数学与应用数学 汪奕晨 </a:t>
            </a:r>
            <a:r>
              <a:rPr lang="en-US" altLang="zh-CN" sz="1600" b="1" dirty="0"/>
              <a:t>3180105843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9339366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https://pic4.zhimg.com/80/v2-d56fe33ae66702bb9d2cd3921c71e6f4_1440w.jpg">
            <a:extLst>
              <a:ext uri="{FF2B5EF4-FFF2-40B4-BE49-F238E27FC236}">
                <a16:creationId xmlns:a16="http://schemas.microsoft.com/office/drawing/2014/main" id="{C140CAB0-E941-4B2C-B665-16074BA7A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798" y="3179121"/>
            <a:ext cx="9038404" cy="345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E0BD023-D9F6-42DE-A923-47EBD0A4C5A4}"/>
              </a:ext>
            </a:extLst>
          </p:cNvPr>
          <p:cNvSpPr/>
          <p:nvPr/>
        </p:nvSpPr>
        <p:spPr>
          <a:xfrm>
            <a:off x="2225040" y="1258633"/>
            <a:ext cx="7741920" cy="1712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OLED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是一种利用多层有机薄膜结构产生电致发光的器件，它很容易制作，而且只需要低的驱动电压，这些主要的特征使得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OLED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在满足平面显示器的应用上显得非常突出。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OLED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显示屏比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LCD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更轻薄、亮度高、功耗低、响应快、清晰度高、柔性好、发光效率高，能满足消费者对显示技术的新需求。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AC1A1A-AF66-48B8-BCAB-D7433F6C5153}"/>
              </a:ext>
            </a:extLst>
          </p:cNvPr>
          <p:cNvSpPr/>
          <p:nvPr/>
        </p:nvSpPr>
        <p:spPr>
          <a:xfrm>
            <a:off x="874906" y="588615"/>
            <a:ext cx="7588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OLED(</a:t>
            </a:r>
            <a:r>
              <a:rPr lang="en-US" altLang="zh-CN" sz="2400" b="1" dirty="0" err="1"/>
              <a:t>OrganicLight</a:t>
            </a:r>
            <a:r>
              <a:rPr lang="en-US" altLang="zh-CN" sz="2400" b="1" dirty="0"/>
              <a:t>-Emitting Diode)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0376214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C30FD7D-708D-4EE2-BA2F-3F788C54344A}"/>
              </a:ext>
            </a:extLst>
          </p:cNvPr>
          <p:cNvSpPr txBox="1"/>
          <p:nvPr/>
        </p:nvSpPr>
        <p:spPr>
          <a:xfrm>
            <a:off x="4683760" y="2828835"/>
            <a:ext cx="405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iPhone 1 : 163ppi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iPhone 4 : 326ppi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70148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F51ABF8-8315-4C5A-8EEC-91D8EF7AE91A}"/>
              </a:ext>
            </a:extLst>
          </p:cNvPr>
          <p:cNvSpPr/>
          <p:nvPr/>
        </p:nvSpPr>
        <p:spPr>
          <a:xfrm>
            <a:off x="2772013" y="3198167"/>
            <a:ext cx="6647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222222"/>
                </a:solidFill>
                <a:latin typeface="PingFangSC"/>
              </a:rPr>
              <a:t>每一代交互技术的变革都伴随着底层技术的革新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27696554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56CBDF-5D5B-4038-A9AF-18FE0F607D42}"/>
              </a:ext>
            </a:extLst>
          </p:cNvPr>
          <p:cNvSpPr/>
          <p:nvPr/>
        </p:nvSpPr>
        <p:spPr>
          <a:xfrm>
            <a:off x="2153919" y="2473933"/>
            <a:ext cx="35328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第一款配置了摄像头的手机是来自当时的通讯巨头夏普的，夏普为这一款手机搭载了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万像素的摄像头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https://ss1.baidu.com/6ONXsjip0QIZ8tyhnq/it/u=1768844500,815150975&amp;fm=173&amp;app=49&amp;f=JPEG?w=441&amp;h=344&amp;s=5A00E0094E77269C51043CC80300A0A0">
            <a:extLst>
              <a:ext uri="{FF2B5EF4-FFF2-40B4-BE49-F238E27FC236}">
                <a16:creationId xmlns:a16="http://schemas.microsoft.com/office/drawing/2014/main" id="{17360C63-ECA5-4647-8244-A5C267D81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0" y="1694764"/>
            <a:ext cx="5212460" cy="406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849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BD0D968-2EE7-4FF7-9235-3FC14B372EEB}"/>
              </a:ext>
            </a:extLst>
          </p:cNvPr>
          <p:cNvSpPr/>
          <p:nvPr/>
        </p:nvSpPr>
        <p:spPr>
          <a:xfrm>
            <a:off x="3048000" y="2989424"/>
            <a:ext cx="6096000" cy="8791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爱立信不满足于现在的摄像模式，自主进行研发，在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2005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年推出了第一款能够实现自动对焦功能的手机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25713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D59E302-5E91-46C6-AB9E-0DD6744BC0D2}"/>
              </a:ext>
            </a:extLst>
          </p:cNvPr>
          <p:cNvSpPr txBox="1"/>
          <p:nvPr/>
        </p:nvSpPr>
        <p:spPr>
          <a:xfrm>
            <a:off x="883920" y="579120"/>
            <a:ext cx="738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2018</a:t>
            </a:r>
            <a:r>
              <a:rPr lang="zh-CN" altLang="en-US" sz="2000" b="1" dirty="0"/>
              <a:t>年苹果的旗舰机</a:t>
            </a:r>
            <a:r>
              <a:rPr lang="en-US" altLang="zh-CN" sz="2000" b="1" dirty="0"/>
              <a:t>iPhone XS</a:t>
            </a:r>
            <a:r>
              <a:rPr lang="zh-CN" altLang="en-US" sz="2000" b="1" dirty="0"/>
              <a:t>，被“投诉”摄像头自带美颜</a:t>
            </a:r>
            <a:endParaRPr lang="en-US" altLang="zh-CN" sz="2000" b="1" dirty="0"/>
          </a:p>
          <a:p>
            <a:endParaRPr lang="en-US" altLang="zh-CN" sz="2000" b="1" dirty="0"/>
          </a:p>
        </p:txBody>
      </p:sp>
      <p:pic>
        <p:nvPicPr>
          <p:cNvPr id="2054" name="Picture 6" descr="https://ss2.baidu.com/6ONYsjip0QIZ8tyhnq/it/u=1481601962,2468871557&amp;fm=173&amp;app=25&amp;f=JPEG?w=600&amp;h=435&amp;s=BE3044874C4336DE4E9DD4B00300500A">
            <a:extLst>
              <a:ext uri="{FF2B5EF4-FFF2-40B4-BE49-F238E27FC236}">
                <a16:creationId xmlns:a16="http://schemas.microsoft.com/office/drawing/2014/main" id="{E4CC269B-98B9-4F62-9AE1-94012E89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855153"/>
            <a:ext cx="57150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68649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news.gtimg.com/newsapp_bt/0/8576891375/641">
            <a:extLst>
              <a:ext uri="{FF2B5EF4-FFF2-40B4-BE49-F238E27FC236}">
                <a16:creationId xmlns:a16="http://schemas.microsoft.com/office/drawing/2014/main" id="{DA3EE36B-FF0A-47AC-8781-BC2AF8AA8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84" y="1953583"/>
            <a:ext cx="6523831" cy="422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FF37C5-3216-4928-94B7-52D8B86866AF}"/>
              </a:ext>
            </a:extLst>
          </p:cNvPr>
          <p:cNvSpPr txBox="1"/>
          <p:nvPr/>
        </p:nvSpPr>
        <p:spPr>
          <a:xfrm>
            <a:off x="883920" y="579120"/>
            <a:ext cx="738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2019.4 </a:t>
            </a:r>
            <a:r>
              <a:rPr lang="zh-CN" altLang="en-US" sz="2000" b="1" dirty="0"/>
              <a:t>华为被曝出</a:t>
            </a:r>
            <a:r>
              <a:rPr lang="en-US" altLang="zh-CN" sz="2000" b="1" dirty="0"/>
              <a:t>’p</a:t>
            </a:r>
            <a:r>
              <a:rPr lang="zh-CN" altLang="en-US" sz="2000" b="1" dirty="0"/>
              <a:t>月亮</a:t>
            </a:r>
            <a:r>
              <a:rPr lang="en-US" altLang="zh-CN" sz="2000" b="1" dirty="0"/>
              <a:t>’</a:t>
            </a:r>
            <a:r>
              <a:rPr lang="zh-CN" altLang="en-US" sz="2000" b="1" dirty="0"/>
              <a:t>事件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712684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pic4.zhimg.com/80/v2-d8ed26ca19491e0be785b06b26c7dc12_1440w.jpg">
            <a:extLst>
              <a:ext uri="{FF2B5EF4-FFF2-40B4-BE49-F238E27FC236}">
                <a16:creationId xmlns:a16="http://schemas.microsoft.com/office/drawing/2014/main" id="{014BDB4D-9C49-45E7-B710-C2EF2350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924" y="1910080"/>
            <a:ext cx="7194151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55042B-11D9-4E87-BA8D-8BD83B6DCFD3}"/>
              </a:ext>
            </a:extLst>
          </p:cNvPr>
          <p:cNvSpPr txBox="1"/>
          <p:nvPr/>
        </p:nvSpPr>
        <p:spPr>
          <a:xfrm>
            <a:off x="883920" y="579120"/>
            <a:ext cx="738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2020.5 </a:t>
            </a:r>
            <a:r>
              <a:rPr lang="zh-CN" altLang="en-US" sz="2000" b="1" dirty="0"/>
              <a:t>一加</a:t>
            </a:r>
            <a:r>
              <a:rPr lang="en-US" altLang="zh-CN" sz="2000" b="1" dirty="0"/>
              <a:t>8Pro </a:t>
            </a:r>
            <a:r>
              <a:rPr lang="zh-CN" altLang="en-US" sz="2000" b="1" dirty="0"/>
              <a:t>‘透视’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69524332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6C700D8-E0F9-49D0-A904-0C6356FF9D36}"/>
              </a:ext>
            </a:extLst>
          </p:cNvPr>
          <p:cNvSpPr/>
          <p:nvPr/>
        </p:nvSpPr>
        <p:spPr>
          <a:xfrm>
            <a:off x="3333063" y="2921168"/>
            <a:ext cx="55258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333333"/>
                </a:solidFill>
                <a:latin typeface="arial" panose="020B0604020202020204" pitchFamily="34" charset="0"/>
              </a:rPr>
              <a:t>iPhone5s</a:t>
            </a:r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上使用了</a:t>
            </a:r>
            <a:r>
              <a:rPr lang="en-US" altLang="zh-CN" sz="2000" b="1" dirty="0">
                <a:solidFill>
                  <a:srgbClr val="333333"/>
                </a:solidFill>
                <a:latin typeface="arial" panose="020B0604020202020204" pitchFamily="34" charset="0"/>
              </a:rPr>
              <a:t>Touch-ID</a:t>
            </a:r>
          </a:p>
          <a:p>
            <a:endParaRPr lang="en-US" altLang="zh-CN" sz="20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（基于该交互方式的优化）</a:t>
            </a:r>
            <a:r>
              <a:rPr lang="en-US" altLang="zh-CN" sz="2000" b="1" dirty="0">
                <a:solidFill>
                  <a:srgbClr val="333333"/>
                </a:solidFill>
                <a:latin typeface="arial" panose="020B0604020202020204" pitchFamily="34" charset="0"/>
              </a:rPr>
              <a:t>-&gt;</a:t>
            </a:r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后指纹</a:t>
            </a:r>
            <a:r>
              <a:rPr lang="en-US" altLang="zh-CN" sz="2000" b="1" dirty="0">
                <a:solidFill>
                  <a:srgbClr val="333333"/>
                </a:solidFill>
                <a:latin typeface="arial" panose="020B0604020202020204" pitchFamily="34" charset="0"/>
              </a:rPr>
              <a:t>-&gt;</a:t>
            </a:r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屏下指纹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72973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1E45DC6-D610-4D63-AB4D-70700D628948}"/>
              </a:ext>
            </a:extLst>
          </p:cNvPr>
          <p:cNvSpPr/>
          <p:nvPr/>
        </p:nvSpPr>
        <p:spPr>
          <a:xfrm>
            <a:off x="4287520" y="241333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Force Touch – 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压感触控技术 （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2014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年）</a:t>
            </a:r>
          </a:p>
          <a:p>
            <a:br>
              <a:rPr lang="zh-CN" altLang="en-US" dirty="0">
                <a:solidFill>
                  <a:srgbClr val="1A1A1A"/>
                </a:solidFill>
                <a:latin typeface="-apple-system"/>
              </a:rPr>
            </a:b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Apple Watch</a:t>
            </a:r>
          </a:p>
          <a:p>
            <a:endParaRPr lang="en-US" altLang="zh-CN" b="1" dirty="0">
              <a:solidFill>
                <a:srgbClr val="1A1A1A"/>
              </a:solidFill>
              <a:latin typeface="-apple-system"/>
            </a:endParaRPr>
          </a:p>
          <a:p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3D Touch – 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第二代压感触控技术 （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2015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年）</a:t>
            </a:r>
          </a:p>
          <a:p>
            <a:br>
              <a:rPr lang="zh-CN" altLang="en-US" b="1" dirty="0">
                <a:solidFill>
                  <a:srgbClr val="1A1A1A"/>
                </a:solidFill>
                <a:latin typeface="-apple-system"/>
              </a:rPr>
            </a:br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iPhone 6s</a:t>
            </a:r>
            <a:endParaRPr lang="zh-CN" altLang="en-US" dirty="0">
              <a:solidFill>
                <a:srgbClr val="1A1A1A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496815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C30FD7D-708D-4EE2-BA2F-3F788C54344A}"/>
              </a:ext>
            </a:extLst>
          </p:cNvPr>
          <p:cNvSpPr txBox="1"/>
          <p:nvPr/>
        </p:nvSpPr>
        <p:spPr>
          <a:xfrm>
            <a:off x="4612639" y="1559610"/>
            <a:ext cx="4795837" cy="373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智能手机的定义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手机交互的进化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手机硬件的进化</a:t>
            </a: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屏幕</a:t>
            </a: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摄像头</a:t>
            </a: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其他硬件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手机进化的特征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手机进化的现状与未来</a:t>
            </a:r>
            <a:endParaRPr lang="en-US" altLang="zh-CN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D156F1-AD99-4464-8A2B-05EAB99196C7}"/>
              </a:ext>
            </a:extLst>
          </p:cNvPr>
          <p:cNvSpPr/>
          <p:nvPr/>
        </p:nvSpPr>
        <p:spPr>
          <a:xfrm>
            <a:off x="874906" y="58861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目录：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5644055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67C7B24-7EDA-4193-948F-AFF24D2EC87F}"/>
              </a:ext>
            </a:extLst>
          </p:cNvPr>
          <p:cNvSpPr/>
          <p:nvPr/>
        </p:nvSpPr>
        <p:spPr>
          <a:xfrm>
            <a:off x="803771" y="2573926"/>
            <a:ext cx="3819029" cy="212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Face ID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，是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iPhone X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用于替代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Touch ID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的解锁方案</a:t>
            </a:r>
            <a:endParaRPr lang="en-US" altLang="zh-CN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（基于该交互方案的优化）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-&gt;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根据方向人脸识别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BA65A0-1F22-4622-AF8D-EB822C63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771" y="1669534"/>
            <a:ext cx="6695229" cy="37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49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2ED257-009D-4971-BCDF-33E693B3D0AA}"/>
              </a:ext>
            </a:extLst>
          </p:cNvPr>
          <p:cNvSpPr txBox="1"/>
          <p:nvPr/>
        </p:nvSpPr>
        <p:spPr>
          <a:xfrm>
            <a:off x="5161280" y="202184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隔空手势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20FC3B-B69A-4FD1-A400-8F6E0102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233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D1CC53-EB4A-4AD9-AB30-1B0013DD1BF9}"/>
              </a:ext>
            </a:extLst>
          </p:cNvPr>
          <p:cNvSpPr txBox="1"/>
          <p:nvPr/>
        </p:nvSpPr>
        <p:spPr>
          <a:xfrm>
            <a:off x="9771818" y="2977055"/>
            <a:ext cx="439928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全面屏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5G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CF6D5B-9F45-4189-96AB-1393FA49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0" y="1261366"/>
            <a:ext cx="8950962" cy="50349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8BAE29-D3D4-4429-99DA-10C5EFE3E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2" y="459598"/>
            <a:ext cx="8950960" cy="50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7524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5922CFA-7020-4342-BF2F-347332ED3F23}"/>
              </a:ext>
            </a:extLst>
          </p:cNvPr>
          <p:cNvSpPr txBox="1"/>
          <p:nvPr/>
        </p:nvSpPr>
        <p:spPr>
          <a:xfrm>
            <a:off x="4622800" y="1741935"/>
            <a:ext cx="6197600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过度繁殖</a:t>
            </a:r>
            <a:r>
              <a:rPr lang="en-US" altLang="zh-CN" dirty="0"/>
              <a:t>-&gt;</a:t>
            </a:r>
            <a:r>
              <a:rPr lang="zh-CN" altLang="en-US" dirty="0"/>
              <a:t>有限的市场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生存斗争</a:t>
            </a:r>
            <a:r>
              <a:rPr lang="en-US" altLang="zh-CN" dirty="0"/>
              <a:t>-&gt;</a:t>
            </a:r>
            <a:r>
              <a:rPr lang="zh-CN" altLang="en-US" dirty="0"/>
              <a:t>有限的用户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遗传</a:t>
            </a:r>
            <a:r>
              <a:rPr lang="en-US" altLang="zh-CN" dirty="0"/>
              <a:t>-&gt;</a:t>
            </a:r>
            <a:r>
              <a:rPr lang="zh-CN" altLang="en-US" dirty="0"/>
              <a:t>好的</a:t>
            </a:r>
            <a:r>
              <a:rPr lang="en-US" altLang="zh-CN" dirty="0"/>
              <a:t>feature</a:t>
            </a:r>
            <a:r>
              <a:rPr lang="zh-CN" altLang="en-US" dirty="0"/>
              <a:t>被保留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变异</a:t>
            </a:r>
            <a:r>
              <a:rPr lang="en-US" altLang="zh-CN" dirty="0"/>
              <a:t>-&gt;	</a:t>
            </a:r>
            <a:r>
              <a:rPr lang="zh-CN" altLang="en-US" dirty="0"/>
              <a:t>新技术的发展</a:t>
            </a:r>
            <a:r>
              <a:rPr lang="en-US" altLang="zh-CN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不断衍生的新</a:t>
            </a:r>
            <a:r>
              <a:rPr lang="en-US" altLang="zh-CN" dirty="0"/>
              <a:t>feature/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feature</a:t>
            </a:r>
            <a:r>
              <a:rPr lang="zh-CN" altLang="en-US" dirty="0"/>
              <a:t>的组合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自然选择</a:t>
            </a:r>
            <a:r>
              <a:rPr lang="en-US" altLang="zh-CN" dirty="0"/>
              <a:t>-&gt;</a:t>
            </a:r>
            <a:r>
              <a:rPr lang="zh-CN" altLang="en-US" dirty="0"/>
              <a:t>用户选择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适者生存</a:t>
            </a:r>
            <a:r>
              <a:rPr lang="en-US" altLang="zh-CN" dirty="0"/>
              <a:t>-&gt;</a:t>
            </a:r>
            <a:r>
              <a:rPr lang="zh-CN" altLang="en-US" dirty="0"/>
              <a:t>获取市场份额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375020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5922CFA-7020-4342-BF2F-347332ED3F23}"/>
              </a:ext>
            </a:extLst>
          </p:cNvPr>
          <p:cNvSpPr txBox="1"/>
          <p:nvPr/>
        </p:nvSpPr>
        <p:spPr>
          <a:xfrm>
            <a:off x="4775200" y="1949685"/>
            <a:ext cx="5842000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iPhone1 : </a:t>
            </a:r>
            <a:r>
              <a:rPr lang="zh-CN" altLang="en-US" dirty="0"/>
              <a:t>开启交互时代新纪元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iPhone3G : Appstore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iPhone4 : </a:t>
            </a:r>
            <a:r>
              <a:rPr lang="zh-CN" altLang="en-US" dirty="0"/>
              <a:t>视网膜屏幕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iPhone4s : Siri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iPhone5 : touch-id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iPhone6s :  3D-touch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iPhone X : face-id</a:t>
            </a:r>
          </a:p>
        </p:txBody>
      </p:sp>
    </p:spTree>
    <p:extLst>
      <p:ext uri="{BB962C8B-B14F-4D97-AF65-F5344CB8AC3E}">
        <p14:creationId xmlns:p14="http://schemas.microsoft.com/office/powerpoint/2010/main" val="19457916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5922CFA-7020-4342-BF2F-347332ED3F23}"/>
              </a:ext>
            </a:extLst>
          </p:cNvPr>
          <p:cNvSpPr txBox="1"/>
          <p:nvPr/>
        </p:nvSpPr>
        <p:spPr>
          <a:xfrm>
            <a:off x="5029200" y="2919434"/>
            <a:ext cx="584200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/>
              <a:t>谢谢大家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3149997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C30FD7D-708D-4EE2-BA2F-3F788C54344A}"/>
              </a:ext>
            </a:extLst>
          </p:cNvPr>
          <p:cNvSpPr txBox="1"/>
          <p:nvPr/>
        </p:nvSpPr>
        <p:spPr>
          <a:xfrm>
            <a:off x="2600959" y="2172513"/>
            <a:ext cx="4795837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具有独立的操作系统，独立的运行空间，可以由用户自行安装软件、游戏、导航等第三方服务商提供的程序，并可以通过移动通讯网络来实现无线网络接入的手机类型的总称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B41DDB-9031-4B7A-8112-20116D7ADA58}"/>
              </a:ext>
            </a:extLst>
          </p:cNvPr>
          <p:cNvSpPr/>
          <p:nvPr/>
        </p:nvSpPr>
        <p:spPr>
          <a:xfrm>
            <a:off x="2600959" y="4575294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IBM Simon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是世界上公认的第一</a:t>
            </a:r>
            <a:r>
              <a:rPr lang="zh-CN" altLang="en-US" dirty="0">
                <a:latin typeface="arial" panose="020B0604020202020204" pitchFamily="34" charset="0"/>
              </a:rPr>
              <a:t>部智能手机（</a:t>
            </a:r>
            <a:r>
              <a:rPr lang="en-US" altLang="zh-CN" dirty="0">
                <a:latin typeface="arial" panose="020B0604020202020204" pitchFamily="34" charset="0"/>
              </a:rPr>
              <a:t>1994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D156F1-AD99-4464-8A2B-05EAB99196C7}"/>
              </a:ext>
            </a:extLst>
          </p:cNvPr>
          <p:cNvSpPr/>
          <p:nvPr/>
        </p:nvSpPr>
        <p:spPr>
          <a:xfrm>
            <a:off x="874906" y="58861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智能手机的定义：</a:t>
            </a:r>
            <a:endParaRPr lang="en-US" altLang="zh-CN" sz="2400" b="1" dirty="0"/>
          </a:p>
        </p:txBody>
      </p:sp>
      <p:pic>
        <p:nvPicPr>
          <p:cNvPr id="1026" name="Picture 2" descr="https://bkimg.cdn.bcebos.com/pic/8718367adab44aed7b3b31eab31c8701a18bfb43?x-bce-process=image/resize,m_lfit,w_268,limit_1">
            <a:extLst>
              <a:ext uri="{FF2B5EF4-FFF2-40B4-BE49-F238E27FC236}">
                <a16:creationId xmlns:a16="http://schemas.microsoft.com/office/drawing/2014/main" id="{B7C0C92E-5176-425B-A547-688DB0A9E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94" y="1478756"/>
            <a:ext cx="3043363" cy="406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1809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C30FD7D-708D-4EE2-BA2F-3F788C54344A}"/>
              </a:ext>
            </a:extLst>
          </p:cNvPr>
          <p:cNvSpPr txBox="1"/>
          <p:nvPr/>
        </p:nvSpPr>
        <p:spPr>
          <a:xfrm>
            <a:off x="4069080" y="2192327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交互与</a:t>
            </a:r>
            <a:r>
              <a:rPr lang="en-US" altLang="zh-CN" sz="2400" b="1" dirty="0"/>
              <a:t>UI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User Interface</a:t>
            </a:r>
            <a:r>
              <a:rPr lang="zh-CN" altLang="en-US" sz="2400" b="1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1D7CEC-5417-48BF-9ACB-4DEAA96DC8AA}"/>
              </a:ext>
            </a:extLst>
          </p:cNvPr>
          <p:cNvSpPr txBox="1"/>
          <p:nvPr/>
        </p:nvSpPr>
        <p:spPr>
          <a:xfrm>
            <a:off x="3088640" y="4019343"/>
            <a:ext cx="686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键盘</a:t>
            </a:r>
            <a:r>
              <a:rPr lang="en-US" altLang="zh-CN" dirty="0"/>
              <a:t>/</a:t>
            </a:r>
            <a:r>
              <a:rPr lang="zh-CN" altLang="en-US" dirty="0"/>
              <a:t>触控笔 </a:t>
            </a:r>
            <a:r>
              <a:rPr lang="en-US" altLang="zh-CN" dirty="0"/>
              <a:t>-&gt; </a:t>
            </a:r>
            <a:r>
              <a:rPr lang="zh-CN" altLang="en-US" dirty="0"/>
              <a:t>手指的点击，长按，拖拽 </a:t>
            </a:r>
            <a:r>
              <a:rPr lang="en-US" altLang="zh-CN" dirty="0"/>
              <a:t>-&gt; 3D-touch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67141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5ED0D-381D-4159-9E85-7B8FE9F0F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D387E2-5A64-470F-A793-BC9FC009A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B53B73-132A-4B24-B3DE-8C971E80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38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B60C15-CA48-40E6-9B62-C5511AB46388}"/>
              </a:ext>
            </a:extLst>
          </p:cNvPr>
          <p:cNvSpPr/>
          <p:nvPr/>
        </p:nvSpPr>
        <p:spPr>
          <a:xfrm>
            <a:off x="3276157" y="1242814"/>
            <a:ext cx="5639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Multi-Touch </a:t>
            </a:r>
            <a:r>
              <a:rPr lang="en-US" altLang="zh-CN" sz="2400" b="1" dirty="0">
                <a:solidFill>
                  <a:srgbClr val="1A1A1A"/>
                </a:solidFill>
                <a:latin typeface="-apple-system"/>
              </a:rPr>
              <a:t>- </a:t>
            </a:r>
            <a:r>
              <a:rPr lang="zh-CN" altLang="en-US" sz="2400" b="1" dirty="0">
                <a:solidFill>
                  <a:srgbClr val="1A1A1A"/>
                </a:solidFill>
                <a:latin typeface="-apple-system"/>
              </a:rPr>
              <a:t>多点触控技术 （</a:t>
            </a:r>
            <a:r>
              <a:rPr lang="en-US" altLang="zh-CN" sz="2400" b="1" dirty="0">
                <a:solidFill>
                  <a:srgbClr val="1A1A1A"/>
                </a:solidFill>
                <a:latin typeface="-apple-system"/>
              </a:rPr>
              <a:t>2007</a:t>
            </a:r>
            <a:r>
              <a:rPr lang="zh-CN" altLang="en-US" sz="2400" b="1" dirty="0">
                <a:solidFill>
                  <a:srgbClr val="1A1A1A"/>
                </a:solidFill>
                <a:latin typeface="-apple-system"/>
              </a:rPr>
              <a:t>年）</a:t>
            </a:r>
            <a:endParaRPr lang="zh-CN" altLang="en-US" sz="2400" b="1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CE930F-FC47-4674-A1CB-E8E44358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0" y="2363708"/>
            <a:ext cx="699008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588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C30FD7D-708D-4EE2-BA2F-3F788C54344A}"/>
              </a:ext>
            </a:extLst>
          </p:cNvPr>
          <p:cNvSpPr txBox="1"/>
          <p:nvPr/>
        </p:nvSpPr>
        <p:spPr>
          <a:xfrm>
            <a:off x="762000" y="406400"/>
            <a:ext cx="681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LCD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liquid crystal display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液晶显示屏</a:t>
            </a:r>
          </a:p>
        </p:txBody>
      </p:sp>
      <p:pic>
        <p:nvPicPr>
          <p:cNvPr id="2050" name="Picture 2" descr="https://pic2.zhimg.com/80/v2-a7d697c5ba9b108eb3075ea609fb8541_1440w.jpg">
            <a:extLst>
              <a:ext uri="{FF2B5EF4-FFF2-40B4-BE49-F238E27FC236}">
                <a16:creationId xmlns:a16="http://schemas.microsoft.com/office/drawing/2014/main" id="{4A675A14-A9E9-43BF-93CF-B8A2C5DA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6" y="963229"/>
            <a:ext cx="10421007" cy="57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90071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F46F9A-C5A5-4096-9451-B8DCA9482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1319446"/>
            <a:ext cx="5467631" cy="3264068"/>
          </a:xfrm>
          <a:prstGeom prst="rect">
            <a:avLst/>
          </a:prstGeom>
        </p:spPr>
      </p:pic>
      <p:pic>
        <p:nvPicPr>
          <p:cNvPr id="1026" name="Picture 2" descr="https://pic3.zhimg.com/80/v2-4a9325a3ea1ad39e7c50d4c5c38639b2_1440w.jpg">
            <a:extLst>
              <a:ext uri="{FF2B5EF4-FFF2-40B4-BE49-F238E27FC236}">
                <a16:creationId xmlns:a16="http://schemas.microsoft.com/office/drawing/2014/main" id="{FF1E1045-0AD2-4D1D-8F62-AF5AF93C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251" y="4644639"/>
            <a:ext cx="3243261" cy="199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3EBD79F-74C1-4BE0-B9BA-5F9F21584981}"/>
              </a:ext>
            </a:extLst>
          </p:cNvPr>
          <p:cNvSpPr/>
          <p:nvPr/>
        </p:nvSpPr>
        <p:spPr>
          <a:xfrm>
            <a:off x="874906" y="588615"/>
            <a:ext cx="7588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PPI</a:t>
            </a:r>
            <a:r>
              <a:rPr lang="zh-CN" altLang="en-US" sz="2400" b="1" dirty="0"/>
              <a:t>（像素密度）指屏幕每英寸对角线上的像素个数</a:t>
            </a:r>
          </a:p>
        </p:txBody>
      </p:sp>
      <p:pic>
        <p:nvPicPr>
          <p:cNvPr id="2" name="Picture 2" descr="https://timgsa.baidu.com/timg?image&amp;quality=80&amp;size=b9999_10000&amp;sec=1591269026597&amp;di=33d52849e8128f0ab49697e89f523e45&amp;imgtype=0&amp;src=http%3A%2F%2F2f.zol-img.com.cn%2Fproduct%2F123%2F545%2FceDnaHRs60Zo.jpg">
            <a:extLst>
              <a:ext uri="{FF2B5EF4-FFF2-40B4-BE49-F238E27FC236}">
                <a16:creationId xmlns:a16="http://schemas.microsoft.com/office/drawing/2014/main" id="{C403922B-CC0F-4017-AA08-B8FF238C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92" y="2111453"/>
            <a:ext cx="4412793" cy="371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3901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pic1.zhimg.com/80/v2-ac1154e04f4e01912bb480076d9b1b80_1440w.jpg">
            <a:extLst>
              <a:ext uri="{FF2B5EF4-FFF2-40B4-BE49-F238E27FC236}">
                <a16:creationId xmlns:a16="http://schemas.microsoft.com/office/drawing/2014/main" id="{5616B71A-2F46-4D70-B057-00FBF863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8" y="1305446"/>
            <a:ext cx="46958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ic2.zhimg.com/80/v2-64928ac24e5bcf833d9078218988ff2d_1440w.jpg">
            <a:extLst>
              <a:ext uri="{FF2B5EF4-FFF2-40B4-BE49-F238E27FC236}">
                <a16:creationId xmlns:a16="http://schemas.microsoft.com/office/drawing/2014/main" id="{3C406AAF-914E-4E01-B02E-803F3648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63" y="3982720"/>
            <a:ext cx="385538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pic4.zhimg.com/80/v2-c823a0c3d5afec05dadbd57c1226900f_1440w.jpg">
            <a:extLst>
              <a:ext uri="{FF2B5EF4-FFF2-40B4-BE49-F238E27FC236}">
                <a16:creationId xmlns:a16="http://schemas.microsoft.com/office/drawing/2014/main" id="{10B5697F-4570-468C-9BF7-B68EFECDF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409" y="1275488"/>
            <a:ext cx="4171631" cy="224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2BD6206-F95E-4010-A088-9B25BD418658}"/>
              </a:ext>
            </a:extLst>
          </p:cNvPr>
          <p:cNvSpPr/>
          <p:nvPr/>
        </p:nvSpPr>
        <p:spPr>
          <a:xfrm>
            <a:off x="874906" y="588615"/>
            <a:ext cx="7588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像素排列方式</a:t>
            </a:r>
          </a:p>
        </p:txBody>
      </p:sp>
    </p:spTree>
    <p:extLst>
      <p:ext uri="{BB962C8B-B14F-4D97-AF65-F5344CB8AC3E}">
        <p14:creationId xmlns:p14="http://schemas.microsoft.com/office/powerpoint/2010/main" val="9048675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465</Words>
  <Application>Microsoft Office PowerPoint</Application>
  <PresentationFormat>宽屏</PresentationFormat>
  <Paragraphs>64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-apple-system</vt:lpstr>
      <vt:lpstr>PingFangSC</vt:lpstr>
      <vt:lpstr>等线</vt:lpstr>
      <vt:lpstr>等线 Light</vt:lpstr>
      <vt:lpstr>Arial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奕晨 汪</dc:creator>
  <cp:lastModifiedBy>奕晨 汪</cp:lastModifiedBy>
  <cp:revision>41</cp:revision>
  <dcterms:created xsi:type="dcterms:W3CDTF">2020-05-31T08:48:22Z</dcterms:created>
  <dcterms:modified xsi:type="dcterms:W3CDTF">2020-10-22T14:58:57Z</dcterms:modified>
</cp:coreProperties>
</file>